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5" roundtripDataSignature="AMtx7mh7JZJsHRf0cf4xGtuGZhyOBNbzT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44d71e94a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g244d71e94a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44d71e94a8_3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g244d71e94a8_3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244d71e94a8_3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g244d71e94a8_3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244d71e94a8_3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g244d71e94a8_3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244d71e94a8_3_1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g244d71e94a8_3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244d71e94a8_3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g244d71e94a8_3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244d71e94a8_3_1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g244d71e94a8_3_1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244d71e94a8_3_1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2" name="Google Shape;282;g244d71e94a8_3_1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244d71e94a8_3_1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g244d71e94a8_3_1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jp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11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12.jp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13.pn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g"/><Relationship Id="rId3" Type="http://schemas.openxmlformats.org/officeDocument/2006/relationships/image" Target="../media/image7.png"/><Relationship Id="rId7" Type="http://schemas.openxmlformats.org/officeDocument/2006/relationships/image" Target="../media/image1.jpg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5.png"/><Relationship Id="rId5" Type="http://schemas.openxmlformats.org/officeDocument/2006/relationships/image" Target="../media/image9.png"/><Relationship Id="rId10" Type="http://schemas.openxmlformats.org/officeDocument/2006/relationships/image" Target="../media/image4.png"/><Relationship Id="rId4" Type="http://schemas.openxmlformats.org/officeDocument/2006/relationships/image" Target="../media/image8.png"/><Relationship Id="rId9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7.png"/><Relationship Id="rId7" Type="http://schemas.openxmlformats.org/officeDocument/2006/relationships/image" Target="../media/image1.jpg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5.png"/><Relationship Id="rId5" Type="http://schemas.openxmlformats.org/officeDocument/2006/relationships/image" Target="../media/image9.png"/><Relationship Id="rId10" Type="http://schemas.openxmlformats.org/officeDocument/2006/relationships/image" Target="../media/image4.png"/><Relationship Id="rId4" Type="http://schemas.openxmlformats.org/officeDocument/2006/relationships/image" Target="../media/image8.png"/><Relationship Id="rId9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.jpg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5.png"/><Relationship Id="rId5" Type="http://schemas.openxmlformats.org/officeDocument/2006/relationships/image" Target="../media/image9.png"/><Relationship Id="rId10" Type="http://schemas.openxmlformats.org/officeDocument/2006/relationships/image" Target="../media/image4.png"/><Relationship Id="rId4" Type="http://schemas.openxmlformats.org/officeDocument/2006/relationships/image" Target="../media/image8.png"/><Relationship Id="rId9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.jpg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5.png"/><Relationship Id="rId5" Type="http://schemas.openxmlformats.org/officeDocument/2006/relationships/image" Target="../media/image9.png"/><Relationship Id="rId10" Type="http://schemas.openxmlformats.org/officeDocument/2006/relationships/image" Target="../media/image4.png"/><Relationship Id="rId4" Type="http://schemas.openxmlformats.org/officeDocument/2006/relationships/image" Target="../media/image8.png"/><Relationship Id="rId9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7.png"/><Relationship Id="rId7" Type="http://schemas.openxmlformats.org/officeDocument/2006/relationships/image" Target="../media/image1.jpg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5.png"/><Relationship Id="rId5" Type="http://schemas.openxmlformats.org/officeDocument/2006/relationships/image" Target="../media/image9.png"/><Relationship Id="rId10" Type="http://schemas.openxmlformats.org/officeDocument/2006/relationships/image" Target="../media/image4.png"/><Relationship Id="rId4" Type="http://schemas.openxmlformats.org/officeDocument/2006/relationships/image" Target="../media/image8.png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g244d71e94a8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332721" y="235131"/>
            <a:ext cx="1204178" cy="631123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g244d71e94a8_0_0"/>
          <p:cNvSpPr/>
          <p:nvPr/>
        </p:nvSpPr>
        <p:spPr>
          <a:xfrm>
            <a:off x="1813402" y="3812530"/>
            <a:ext cx="2266800" cy="2646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g244d71e94a8_0_0"/>
          <p:cNvSpPr/>
          <p:nvPr/>
        </p:nvSpPr>
        <p:spPr>
          <a:xfrm>
            <a:off x="1830696" y="4586186"/>
            <a:ext cx="2649600" cy="1389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g244d71e94a8_0_0"/>
          <p:cNvSpPr/>
          <p:nvPr/>
        </p:nvSpPr>
        <p:spPr>
          <a:xfrm>
            <a:off x="2853150" y="947000"/>
            <a:ext cx="6485700" cy="1347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Offre de mission Service Civique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Thème: </a:t>
            </a:r>
            <a:r>
              <a:rPr lang="fr-FR" sz="1350" b="1">
                <a:solidFill>
                  <a:schemeClr val="accent2"/>
                </a:solidFill>
                <a:highlight>
                  <a:srgbClr val="FFFFFF"/>
                </a:highlight>
              </a:rPr>
              <a:t>Solidarité</a:t>
            </a:r>
            <a:endParaRPr sz="1800" b="1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fr-FR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 de la structure ET Lieu de mission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Recherche </a:t>
            </a:r>
            <a:r>
              <a:rPr lang="fr-F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(nombre) 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volontaires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g244d71e94a8_0_0"/>
          <p:cNvSpPr txBox="1"/>
          <p:nvPr/>
        </p:nvSpPr>
        <p:spPr>
          <a:xfrm>
            <a:off x="706488" y="300501"/>
            <a:ext cx="17373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Logo de la structure</a:t>
            </a:r>
            <a:endParaRPr/>
          </a:p>
        </p:txBody>
      </p:sp>
      <p:sp>
        <p:nvSpPr>
          <p:cNvPr id="113" name="Google Shape;113;g244d71e94a8_0_0"/>
          <p:cNvSpPr/>
          <p:nvPr/>
        </p:nvSpPr>
        <p:spPr>
          <a:xfrm>
            <a:off x="475600" y="2574713"/>
            <a:ext cx="4004700" cy="2378700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4A86E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</a:t>
            </a:r>
            <a:endParaRPr sz="16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Qui?</a:t>
            </a: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16 à 25 ans, 30 en situation de handicap 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Ou?  </a:t>
            </a: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Lieu de la mission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Quand?</a:t>
            </a:r>
            <a:r>
              <a:rPr lang="fr-FR" sz="1600" b="1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Début de mission : JJ/MM.AAAA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Pendant __mois __h semaine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latin typeface="Calibri"/>
                <a:ea typeface="Calibri"/>
                <a:cs typeface="Calibri"/>
                <a:sym typeface="Calibri"/>
              </a:rPr>
              <a:t>         </a:t>
            </a: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Indemnité de 600,94 euros par mois  mois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+111.45 euros si bénéficiaire RSA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ou boursier échelon 5</a:t>
            </a:r>
            <a:endParaRPr sz="11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g244d71e94a8_0_0"/>
          <p:cNvSpPr/>
          <p:nvPr/>
        </p:nvSpPr>
        <p:spPr>
          <a:xfrm>
            <a:off x="572775" y="2341700"/>
            <a:ext cx="1947900" cy="441300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Informations </a:t>
            </a:r>
            <a:endParaRPr sz="2200" b="1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g244d71e94a8_0_0"/>
          <p:cNvSpPr txBox="1"/>
          <p:nvPr/>
        </p:nvSpPr>
        <p:spPr>
          <a:xfrm>
            <a:off x="6570850" y="6095175"/>
            <a:ext cx="30000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g244d71e94a8_0_0"/>
          <p:cNvSpPr/>
          <p:nvPr/>
        </p:nvSpPr>
        <p:spPr>
          <a:xfrm>
            <a:off x="5389900" y="2618700"/>
            <a:ext cx="5882100" cy="4033200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VOTRE MISSION :</a:t>
            </a:r>
            <a:r>
              <a:rPr lang="fr-FR"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PROMOUVOIR XXXXXXXXXXXXXXXXXXXXXXXX</a:t>
            </a: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i="1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(Choisissez </a:t>
            </a:r>
            <a:r>
              <a:rPr lang="fr-FR" sz="1100" b="1" i="1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un titre simple et attractif</a:t>
            </a:r>
            <a:r>
              <a:rPr lang="fr-FR" sz="1100" i="1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, qui indique en quoi la mission est d’intérêt général ! Le titre est un des premiers éléments qui amène ou non une personne à cliquer sur votre annonce et à la lire)</a:t>
            </a:r>
            <a:endParaRPr sz="1100" i="1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i="1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DESCRIPTION DE LA STRUCTURE: </a:t>
            </a:r>
            <a:endParaRPr sz="11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DESCRIPTION DE LA MISSION: </a:t>
            </a:r>
            <a:r>
              <a:rPr lang="fr-FR" sz="11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bannir les acronymes, le langage technique et le vocabulaire professionnel. Astuce : écrire l’annonce à plusieurs et la faire relire par un regard extérieur (des proches, des jeunes dans votre entourage) qui ne connaissent pas votre secteur et vos activités.</a:t>
            </a:r>
            <a:r>
              <a:rPr lang="fr-FR" i="1">
                <a:solidFill>
                  <a:schemeClr val="dk1"/>
                </a:solidFill>
              </a:rPr>
              <a:t> </a:t>
            </a:r>
            <a:r>
              <a:rPr lang="fr-FR" sz="11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Rendre l’ensemble de l’annonce attractive en privilégiant un vocabulaire lié à l’action (« vous sensibiliserez à… », « vous aller collaborer »). </a:t>
            </a:r>
            <a:r>
              <a:rPr lang="fr-F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N’exigez pas de compétences et, pour éviter que les jeunes s’autocensurent, précisez que vous n’en attendez pas.</a:t>
            </a:r>
            <a:endParaRPr sz="1100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Horaires et jours </a:t>
            </a:r>
            <a:r>
              <a:rPr lang="fr-FR" sz="11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lang="fr-F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du lundi au vendredi / les soirs / le week-end /En fonction de leurs disponibilités</a:t>
            </a:r>
            <a:br>
              <a:rPr lang="fr-FR" sz="1100" b="1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600" b="1">
              <a:solidFill>
                <a:schemeClr val="accent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</a:t>
            </a:r>
            <a:endParaRPr sz="11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g244d71e94a8_0_0"/>
          <p:cNvSpPr/>
          <p:nvPr/>
        </p:nvSpPr>
        <p:spPr>
          <a:xfrm>
            <a:off x="5331651" y="2413175"/>
            <a:ext cx="1912800" cy="441300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Mission </a:t>
            </a:r>
            <a:endParaRPr sz="2200" b="1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g244d71e94a8_0_0"/>
          <p:cNvSpPr/>
          <p:nvPr/>
        </p:nvSpPr>
        <p:spPr>
          <a:xfrm>
            <a:off x="422788" y="5421500"/>
            <a:ext cx="4057500" cy="1281600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4A86E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Nom Prénom: </a:t>
            </a:r>
            <a:endParaRPr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Mail: </a:t>
            </a:r>
            <a:endParaRPr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Numéro :</a:t>
            </a:r>
            <a:endParaRPr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Site web :        </a:t>
            </a:r>
            <a:r>
              <a:rPr lang="fr-FR" sz="2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</a:t>
            </a:r>
            <a:endParaRPr sz="16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g244d71e94a8_0_0"/>
          <p:cNvSpPr/>
          <p:nvPr/>
        </p:nvSpPr>
        <p:spPr>
          <a:xfrm>
            <a:off x="624575" y="5234125"/>
            <a:ext cx="1947900" cy="441300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Contact</a:t>
            </a:r>
            <a:endParaRPr sz="2200" b="1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0" name="Google Shape;120;g244d71e94a8_0_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566600" y="56629"/>
            <a:ext cx="1133475" cy="809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g244d71e94a8_0_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37073" y="2943173"/>
            <a:ext cx="386375" cy="2109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g244d71e94a8_0_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06500" y="3314277"/>
            <a:ext cx="247513" cy="35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g244d71e94a8_0_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23100" y="3729613"/>
            <a:ext cx="494975" cy="430417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g244d71e94a8_0_0"/>
          <p:cNvSpPr txBox="1"/>
          <p:nvPr/>
        </p:nvSpPr>
        <p:spPr>
          <a:xfrm>
            <a:off x="10876450" y="2190425"/>
            <a:ext cx="1332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5" name="Google Shape;125;g244d71e94a8_0_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65086" y="4287449"/>
            <a:ext cx="386353" cy="40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g244d71e94a8_0_0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565075" y="5956837"/>
            <a:ext cx="276492" cy="210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g244d71e94a8_0_0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597050" y="5717826"/>
            <a:ext cx="212550" cy="1966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g244d71e94a8_0_0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597042" y="6203014"/>
            <a:ext cx="212564" cy="210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g244d71e94a8_0_0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565075" y="6449175"/>
            <a:ext cx="276500" cy="2346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44d71e94a8_3_13"/>
          <p:cNvSpPr/>
          <p:nvPr/>
        </p:nvSpPr>
        <p:spPr>
          <a:xfrm>
            <a:off x="422800" y="5421500"/>
            <a:ext cx="4057500" cy="1281600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4A86E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Nom Prénom: </a:t>
            </a:r>
            <a:endParaRPr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Mail: </a:t>
            </a:r>
            <a:endParaRPr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Numéro :</a:t>
            </a:r>
            <a:endParaRPr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Site web :        </a:t>
            </a:r>
            <a:r>
              <a:rPr lang="fr-FR" sz="2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</a:t>
            </a:r>
            <a:endParaRPr sz="1600" b="1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5" name="Google Shape;135;g244d71e94a8_3_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332721" y="235131"/>
            <a:ext cx="1204178" cy="631123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g244d71e94a8_3_13"/>
          <p:cNvSpPr/>
          <p:nvPr/>
        </p:nvSpPr>
        <p:spPr>
          <a:xfrm>
            <a:off x="1813402" y="3812530"/>
            <a:ext cx="2266800" cy="2646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g244d71e94a8_3_13"/>
          <p:cNvSpPr/>
          <p:nvPr/>
        </p:nvSpPr>
        <p:spPr>
          <a:xfrm>
            <a:off x="1830696" y="4586186"/>
            <a:ext cx="2649600" cy="1389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g244d71e94a8_3_13"/>
          <p:cNvSpPr/>
          <p:nvPr/>
        </p:nvSpPr>
        <p:spPr>
          <a:xfrm>
            <a:off x="2853150" y="947000"/>
            <a:ext cx="6485700" cy="1347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Offre de mission Service Civique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Thème: </a:t>
            </a:r>
            <a:r>
              <a:rPr lang="fr-FR" sz="1350" b="1">
                <a:solidFill>
                  <a:schemeClr val="accent2"/>
                </a:solidFill>
                <a:highlight>
                  <a:srgbClr val="FFFFFF"/>
                </a:highlight>
              </a:rPr>
              <a:t>Santé</a:t>
            </a:r>
            <a:endParaRPr sz="1800" b="1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 de la structure ET Lieu de mission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Recherche </a:t>
            </a:r>
            <a:r>
              <a:rPr lang="fr-F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(nombre) 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volontaires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g244d71e94a8_3_13"/>
          <p:cNvSpPr txBox="1"/>
          <p:nvPr/>
        </p:nvSpPr>
        <p:spPr>
          <a:xfrm>
            <a:off x="706488" y="300501"/>
            <a:ext cx="17373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Logo de la structure</a:t>
            </a:r>
            <a:endParaRPr/>
          </a:p>
        </p:txBody>
      </p:sp>
      <p:sp>
        <p:nvSpPr>
          <p:cNvPr id="140" name="Google Shape;140;g244d71e94a8_3_13"/>
          <p:cNvSpPr/>
          <p:nvPr/>
        </p:nvSpPr>
        <p:spPr>
          <a:xfrm>
            <a:off x="465425" y="2574700"/>
            <a:ext cx="4004700" cy="2378700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4A86E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</a:t>
            </a:r>
            <a:endParaRPr sz="16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Qui?</a:t>
            </a: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16 à 25 ans, 30 en situation de handicap 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Ou?  </a:t>
            </a: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Lieu de la mission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Quand?</a:t>
            </a:r>
            <a:r>
              <a:rPr lang="fr-FR" sz="1600" b="1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Début de mission : JJ/MM.AAAA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Pendant __mois __h semaine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latin typeface="Calibri"/>
                <a:ea typeface="Calibri"/>
                <a:cs typeface="Calibri"/>
                <a:sym typeface="Calibri"/>
              </a:rPr>
              <a:t>         </a:t>
            </a: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Indemnité de 600,94 euros par mois  mois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+111.45 euros si bénéficiaire RSA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ou boursier échelon 5</a:t>
            </a:r>
            <a:endParaRPr sz="11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g244d71e94a8_3_13"/>
          <p:cNvSpPr/>
          <p:nvPr/>
        </p:nvSpPr>
        <p:spPr>
          <a:xfrm>
            <a:off x="572775" y="2341700"/>
            <a:ext cx="1947900" cy="441300"/>
          </a:xfrm>
          <a:prstGeom prst="roundRect">
            <a:avLst>
              <a:gd name="adj" fmla="val 16667"/>
            </a:avLst>
          </a:prstGeom>
          <a:solidFill>
            <a:srgbClr val="F59888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Informations </a:t>
            </a:r>
            <a:endParaRPr sz="2200" b="1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g244d71e94a8_3_13"/>
          <p:cNvSpPr txBox="1"/>
          <p:nvPr/>
        </p:nvSpPr>
        <p:spPr>
          <a:xfrm>
            <a:off x="6570850" y="6095175"/>
            <a:ext cx="30000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g244d71e94a8_3_13"/>
          <p:cNvSpPr/>
          <p:nvPr/>
        </p:nvSpPr>
        <p:spPr>
          <a:xfrm>
            <a:off x="5389900" y="2618700"/>
            <a:ext cx="5882100" cy="4033200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VOTRE MISSION :</a:t>
            </a:r>
            <a:r>
              <a:rPr lang="fr-FR"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PROMOUVOIR XXXXXXXXXXXXXXXXXXXXXXXX</a:t>
            </a: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i="1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(Choisissez </a:t>
            </a:r>
            <a:r>
              <a:rPr lang="fr-FR" sz="1100" b="1" i="1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un titre simple et attractif</a:t>
            </a:r>
            <a:r>
              <a:rPr lang="fr-FR" sz="1100" i="1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, qui indique en quoi la mission est d’intérêt général ! Le titre est un des premiers éléments qui amène ou non une personne à cliquer sur votre annonce et à la lire)</a:t>
            </a:r>
            <a:endParaRPr sz="1100" i="1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i="1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DESCRIPTION DE LA STRUCTURE:</a:t>
            </a:r>
            <a:endParaRPr sz="11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DESCRIPTION DE LA MISSION: </a:t>
            </a:r>
            <a:r>
              <a:rPr lang="fr-FR" sz="11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bannir les acronymes, le langage technique et le vocabulaire professionnel. Astuce : écrire l’annonce à plusieurs et la faire relire par un regard extérieur (des proches, des jeunes dans votre entourage) qui ne connaissent pas votre secteur et vos activités.</a:t>
            </a:r>
            <a:r>
              <a:rPr lang="fr-FR" i="1">
                <a:solidFill>
                  <a:schemeClr val="dk1"/>
                </a:solidFill>
              </a:rPr>
              <a:t> </a:t>
            </a:r>
            <a:r>
              <a:rPr lang="fr-FR" sz="11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Rendre l’ensemble de l’annonce attractive en privilégiant un vocabulaire lié à l’action (« vous sensibiliserez à… », « vous aller collaborer »). </a:t>
            </a:r>
            <a:r>
              <a:rPr lang="fr-F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N’exigez pas de compétences et, pour éviter que les jeunes s’autocensurent, précisez que vous n’en attendez pas.</a:t>
            </a:r>
            <a:endParaRPr sz="1100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i="1">
              <a:solidFill>
                <a:schemeClr val="accent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Horaires et jours </a:t>
            </a:r>
            <a:r>
              <a:rPr lang="fr-FR" sz="11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lang="fr-F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100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rPr>
              <a:t>du lundi au vendredi / les soirs / le week-end /En fonction de leurs disponibilités</a:t>
            </a:r>
            <a:br>
              <a:rPr lang="fr-FR" sz="1100" b="1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600" b="1">
              <a:solidFill>
                <a:schemeClr val="accent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</a:t>
            </a:r>
            <a:endParaRPr sz="11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g244d71e94a8_3_13"/>
          <p:cNvSpPr/>
          <p:nvPr/>
        </p:nvSpPr>
        <p:spPr>
          <a:xfrm>
            <a:off x="5331651" y="2413175"/>
            <a:ext cx="1912800" cy="441300"/>
          </a:xfrm>
          <a:prstGeom prst="roundRect">
            <a:avLst>
              <a:gd name="adj" fmla="val 16667"/>
            </a:avLst>
          </a:prstGeom>
          <a:solidFill>
            <a:srgbClr val="F59888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Mission </a:t>
            </a:r>
            <a:endParaRPr sz="2200" b="1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g244d71e94a8_3_13"/>
          <p:cNvSpPr/>
          <p:nvPr/>
        </p:nvSpPr>
        <p:spPr>
          <a:xfrm>
            <a:off x="624575" y="5234125"/>
            <a:ext cx="1947900" cy="441300"/>
          </a:xfrm>
          <a:prstGeom prst="roundRect">
            <a:avLst>
              <a:gd name="adj" fmla="val 16667"/>
            </a:avLst>
          </a:prstGeom>
          <a:solidFill>
            <a:srgbClr val="F59888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Contact</a:t>
            </a:r>
            <a:endParaRPr sz="2200" b="1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6" name="Google Shape;146;g244d71e94a8_3_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40450" y="26816"/>
            <a:ext cx="1447800" cy="1047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g244d71e94a8_3_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79398" y="2978448"/>
            <a:ext cx="386375" cy="2109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g244d71e94a8_3_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48825" y="3349552"/>
            <a:ext cx="247513" cy="35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g244d71e94a8_3_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65425" y="3764888"/>
            <a:ext cx="494975" cy="4304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g244d71e94a8_3_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07411" y="4322724"/>
            <a:ext cx="386353" cy="40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g244d71e94a8_3_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565075" y="5956837"/>
            <a:ext cx="276492" cy="210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g244d71e94a8_3_1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597050" y="5717826"/>
            <a:ext cx="212550" cy="1966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g244d71e94a8_3_1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597042" y="6203014"/>
            <a:ext cx="212564" cy="210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g244d71e94a8_3_13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565075" y="6449175"/>
            <a:ext cx="276500" cy="2346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44d71e94a8_3_34"/>
          <p:cNvSpPr/>
          <p:nvPr/>
        </p:nvSpPr>
        <p:spPr>
          <a:xfrm>
            <a:off x="422800" y="5421500"/>
            <a:ext cx="4057500" cy="1281600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4A86E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Nom Prénom: </a:t>
            </a:r>
            <a:endParaRPr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Mail: </a:t>
            </a:r>
            <a:endParaRPr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Numéro :</a:t>
            </a:r>
            <a:endParaRPr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Site web :        </a:t>
            </a:r>
            <a:r>
              <a:rPr lang="fr-FR" sz="2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</a:t>
            </a:r>
            <a:endParaRPr sz="1600" b="1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0" name="Google Shape;160;g244d71e94a8_3_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332721" y="235131"/>
            <a:ext cx="1204178" cy="631123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g244d71e94a8_3_34"/>
          <p:cNvSpPr/>
          <p:nvPr/>
        </p:nvSpPr>
        <p:spPr>
          <a:xfrm>
            <a:off x="1813402" y="3812530"/>
            <a:ext cx="2266800" cy="2646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g244d71e94a8_3_34"/>
          <p:cNvSpPr/>
          <p:nvPr/>
        </p:nvSpPr>
        <p:spPr>
          <a:xfrm>
            <a:off x="1830696" y="4586186"/>
            <a:ext cx="2649600" cy="1389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g244d71e94a8_3_34"/>
          <p:cNvSpPr/>
          <p:nvPr/>
        </p:nvSpPr>
        <p:spPr>
          <a:xfrm>
            <a:off x="2853150" y="947000"/>
            <a:ext cx="6485700" cy="1347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Offre de mission Service Civique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Thème: </a:t>
            </a:r>
            <a:r>
              <a:rPr lang="fr-FR" sz="1350" b="1">
                <a:solidFill>
                  <a:srgbClr val="555788"/>
                </a:solidFill>
                <a:highlight>
                  <a:srgbClr val="FFFFFF"/>
                </a:highlight>
              </a:rPr>
              <a:t>Culture et Loisirs</a:t>
            </a:r>
            <a:endParaRPr sz="1800" b="1">
              <a:solidFill>
                <a:srgbClr val="5557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 de la structure ET Lieu de mission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Recherche </a:t>
            </a:r>
            <a:r>
              <a:rPr lang="fr-F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(nombre) 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volontaires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g244d71e94a8_3_34"/>
          <p:cNvSpPr txBox="1"/>
          <p:nvPr/>
        </p:nvSpPr>
        <p:spPr>
          <a:xfrm>
            <a:off x="706488" y="300501"/>
            <a:ext cx="17373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Logo de la structure</a:t>
            </a:r>
            <a:endParaRPr/>
          </a:p>
        </p:txBody>
      </p:sp>
      <p:sp>
        <p:nvSpPr>
          <p:cNvPr id="165" name="Google Shape;165;g244d71e94a8_3_34"/>
          <p:cNvSpPr/>
          <p:nvPr/>
        </p:nvSpPr>
        <p:spPr>
          <a:xfrm>
            <a:off x="475588" y="2574713"/>
            <a:ext cx="4004700" cy="2378700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4A86E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</a:t>
            </a:r>
            <a:endParaRPr sz="16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Qui?</a:t>
            </a: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16 à 25 ans, 30 en situation de handicap 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Ou?  </a:t>
            </a: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Lieu de la mission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Quand?</a:t>
            </a:r>
            <a:r>
              <a:rPr lang="fr-FR" sz="1600" b="1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Début de mission : JJ/MM.AAAA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Pendant __mois __h semaine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latin typeface="Calibri"/>
                <a:ea typeface="Calibri"/>
                <a:cs typeface="Calibri"/>
                <a:sym typeface="Calibri"/>
              </a:rPr>
              <a:t>         </a:t>
            </a: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Indemnité de 600,94 euros par mois  mois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+111.45 euros si bénéficiaire RSA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ou boursier échelon 5</a:t>
            </a:r>
            <a:endParaRPr sz="11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g244d71e94a8_3_34"/>
          <p:cNvSpPr/>
          <p:nvPr/>
        </p:nvSpPr>
        <p:spPr>
          <a:xfrm>
            <a:off x="572775" y="2341700"/>
            <a:ext cx="1947900" cy="441300"/>
          </a:xfrm>
          <a:prstGeom prst="roundRect">
            <a:avLst>
              <a:gd name="adj" fmla="val 16667"/>
            </a:avLst>
          </a:prstGeom>
          <a:solidFill>
            <a:srgbClr val="555788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Informations </a:t>
            </a:r>
            <a:endParaRPr sz="2200" b="1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g244d71e94a8_3_34"/>
          <p:cNvSpPr txBox="1"/>
          <p:nvPr/>
        </p:nvSpPr>
        <p:spPr>
          <a:xfrm>
            <a:off x="6570850" y="6095175"/>
            <a:ext cx="30000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g244d71e94a8_3_34"/>
          <p:cNvSpPr/>
          <p:nvPr/>
        </p:nvSpPr>
        <p:spPr>
          <a:xfrm>
            <a:off x="5389900" y="2618700"/>
            <a:ext cx="5882100" cy="4033200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VOTRE MISSION :</a:t>
            </a:r>
            <a:r>
              <a:rPr lang="fr-FR"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PROMOUVOIR XXXXXXXXXXXXXXXXXXXXXXXX</a:t>
            </a: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i="1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(Choisissez </a:t>
            </a:r>
            <a:r>
              <a:rPr lang="fr-FR" sz="1100" b="1" i="1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un titre simple et attractif</a:t>
            </a:r>
            <a:r>
              <a:rPr lang="fr-FR" sz="1100" i="1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, qui indique en quoi la mission est d’intérêt général ! Le titre est un des premiers éléments qui amène ou non une personne à cliquer sur votre annonce et à la lire)</a:t>
            </a:r>
            <a:endParaRPr sz="1100" i="1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i="1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DESCRIPTION DE LA STRUCTURE:</a:t>
            </a:r>
            <a:endParaRPr sz="11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DESCRIPTION DE LA MISSION: </a:t>
            </a:r>
            <a:r>
              <a:rPr lang="fr-FR" sz="11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bannir les acronymes, le langage technique et le vocabulaire professionnel. Astuce : écrire l’annonce à plusieurs et la faire relire par un regard extérieur (des proches, des jeunes dans votre entourage) qui ne connaissent pas votre secteur et vos activités.</a:t>
            </a:r>
            <a:r>
              <a:rPr lang="fr-FR" i="1">
                <a:solidFill>
                  <a:schemeClr val="dk1"/>
                </a:solidFill>
              </a:rPr>
              <a:t> </a:t>
            </a:r>
            <a:r>
              <a:rPr lang="fr-FR" sz="11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Rendre l’ensemble de l’annonce attractive en privilégiant un vocabulaire lié à l’action (« vous sensibiliserez à… », « vous aller collaborer »). </a:t>
            </a:r>
            <a:r>
              <a:rPr lang="fr-F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N’exigez pas de compétences et, pour éviter que les jeunes s’autocensurent, précisez que vous n’en attendez pas.</a:t>
            </a:r>
            <a:endParaRPr sz="1100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i="1">
              <a:solidFill>
                <a:schemeClr val="accent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Horaires et jours </a:t>
            </a:r>
            <a:r>
              <a:rPr lang="fr-FR" sz="11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lang="fr-F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100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rPr>
              <a:t>du lundi au vendredi / les soirs / le week-end /En fonction de leurs disponibilités</a:t>
            </a:r>
            <a:br>
              <a:rPr lang="fr-FR" sz="1100" b="1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600" b="1">
              <a:solidFill>
                <a:schemeClr val="accent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</a:t>
            </a:r>
            <a:endParaRPr sz="11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g244d71e94a8_3_34"/>
          <p:cNvSpPr/>
          <p:nvPr/>
        </p:nvSpPr>
        <p:spPr>
          <a:xfrm>
            <a:off x="5331651" y="2413175"/>
            <a:ext cx="1912800" cy="441300"/>
          </a:xfrm>
          <a:prstGeom prst="roundRect">
            <a:avLst>
              <a:gd name="adj" fmla="val 16667"/>
            </a:avLst>
          </a:prstGeom>
          <a:solidFill>
            <a:srgbClr val="555788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Mission </a:t>
            </a:r>
            <a:endParaRPr sz="2200" b="1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g244d71e94a8_3_34"/>
          <p:cNvSpPr/>
          <p:nvPr/>
        </p:nvSpPr>
        <p:spPr>
          <a:xfrm>
            <a:off x="624575" y="5234125"/>
            <a:ext cx="1947900" cy="441300"/>
          </a:xfrm>
          <a:prstGeom prst="roundRect">
            <a:avLst>
              <a:gd name="adj" fmla="val 16667"/>
            </a:avLst>
          </a:prstGeom>
          <a:solidFill>
            <a:srgbClr val="555788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Contact</a:t>
            </a:r>
            <a:endParaRPr sz="2200" b="1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1" name="Google Shape;171;g244d71e94a8_3_3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34126" y="1"/>
            <a:ext cx="1323750" cy="945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g244d71e94a8_3_3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37073" y="2943173"/>
            <a:ext cx="386375" cy="2109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g244d71e94a8_3_3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06500" y="3314277"/>
            <a:ext cx="247513" cy="35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g244d71e94a8_3_3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23100" y="3729613"/>
            <a:ext cx="494975" cy="4304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g244d71e94a8_3_3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65086" y="4287449"/>
            <a:ext cx="386353" cy="40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g244d71e94a8_3_3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565075" y="5956837"/>
            <a:ext cx="276492" cy="210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g244d71e94a8_3_34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597050" y="5717826"/>
            <a:ext cx="212550" cy="1966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g244d71e94a8_3_34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597042" y="6203014"/>
            <a:ext cx="212564" cy="210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g244d71e94a8_3_34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565075" y="6449175"/>
            <a:ext cx="276500" cy="2346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244d71e94a8_3_78"/>
          <p:cNvSpPr/>
          <p:nvPr/>
        </p:nvSpPr>
        <p:spPr>
          <a:xfrm>
            <a:off x="422800" y="5421500"/>
            <a:ext cx="4057500" cy="1281600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4A86E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Nom Prénom: </a:t>
            </a:r>
            <a:endParaRPr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Mail: </a:t>
            </a:r>
            <a:endParaRPr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Numéro :</a:t>
            </a:r>
            <a:endParaRPr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Site web :        </a:t>
            </a:r>
            <a:r>
              <a:rPr lang="fr-FR" sz="2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</a:t>
            </a:r>
            <a:endParaRPr sz="1600" b="1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5" name="Google Shape;185;g244d71e94a8_3_7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332721" y="235131"/>
            <a:ext cx="1204178" cy="631123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Google Shape;186;g244d71e94a8_3_78"/>
          <p:cNvSpPr/>
          <p:nvPr/>
        </p:nvSpPr>
        <p:spPr>
          <a:xfrm>
            <a:off x="1813402" y="3812530"/>
            <a:ext cx="2266800" cy="2646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g244d71e94a8_3_78"/>
          <p:cNvSpPr/>
          <p:nvPr/>
        </p:nvSpPr>
        <p:spPr>
          <a:xfrm>
            <a:off x="1830696" y="4586186"/>
            <a:ext cx="2649600" cy="1389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g244d71e94a8_3_78"/>
          <p:cNvSpPr/>
          <p:nvPr/>
        </p:nvSpPr>
        <p:spPr>
          <a:xfrm>
            <a:off x="2853150" y="947000"/>
            <a:ext cx="6485700" cy="1347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Offre de mission Service Civique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Thème: </a:t>
            </a:r>
            <a:r>
              <a:rPr lang="fr-FR" sz="1350" b="1">
                <a:solidFill>
                  <a:srgbClr val="6A7DCB"/>
                </a:solidFill>
                <a:highlight>
                  <a:srgbClr val="FFFFFF"/>
                </a:highlight>
              </a:rPr>
              <a:t>Sport</a:t>
            </a:r>
            <a:endParaRPr sz="1800" b="1">
              <a:solidFill>
                <a:srgbClr val="6A7DC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 de la structure ET Lieu de mission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Recherche </a:t>
            </a:r>
            <a:r>
              <a:rPr lang="fr-F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(nombre) 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volontaires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g244d71e94a8_3_78"/>
          <p:cNvSpPr txBox="1"/>
          <p:nvPr/>
        </p:nvSpPr>
        <p:spPr>
          <a:xfrm>
            <a:off x="706488" y="300501"/>
            <a:ext cx="17373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Logo de la structure</a:t>
            </a:r>
            <a:endParaRPr/>
          </a:p>
        </p:txBody>
      </p:sp>
      <p:sp>
        <p:nvSpPr>
          <p:cNvPr id="190" name="Google Shape;190;g244d71e94a8_3_78"/>
          <p:cNvSpPr/>
          <p:nvPr/>
        </p:nvSpPr>
        <p:spPr>
          <a:xfrm>
            <a:off x="523088" y="2574713"/>
            <a:ext cx="4004700" cy="2378700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4A86E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</a:t>
            </a:r>
            <a:endParaRPr sz="16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Qui?</a:t>
            </a: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16 à 25 ans, 30 en situation de handicap 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Ou?  </a:t>
            </a: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Lieu de la mission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Quand?</a:t>
            </a:r>
            <a:r>
              <a:rPr lang="fr-FR" sz="1600" b="1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Début de mission : JJ/MM.AAAA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Pendant __mois __h semaine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latin typeface="Calibri"/>
                <a:ea typeface="Calibri"/>
                <a:cs typeface="Calibri"/>
                <a:sym typeface="Calibri"/>
              </a:rPr>
              <a:t>         </a:t>
            </a: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Indemnité de 600,94 euros par mois  mois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+111.45 euros si bénéficiaire RSA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ou boursier échelon 5</a:t>
            </a:r>
            <a:endParaRPr sz="11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g244d71e94a8_3_78"/>
          <p:cNvSpPr/>
          <p:nvPr/>
        </p:nvSpPr>
        <p:spPr>
          <a:xfrm>
            <a:off x="572775" y="2341700"/>
            <a:ext cx="1947900" cy="441300"/>
          </a:xfrm>
          <a:prstGeom prst="roundRect">
            <a:avLst>
              <a:gd name="adj" fmla="val 16667"/>
            </a:avLst>
          </a:prstGeom>
          <a:solidFill>
            <a:srgbClr val="6A7DCB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Informations </a:t>
            </a:r>
            <a:endParaRPr sz="2200" b="1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g244d71e94a8_3_78"/>
          <p:cNvSpPr txBox="1"/>
          <p:nvPr/>
        </p:nvSpPr>
        <p:spPr>
          <a:xfrm>
            <a:off x="6570850" y="6095175"/>
            <a:ext cx="30000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g244d71e94a8_3_78"/>
          <p:cNvSpPr/>
          <p:nvPr/>
        </p:nvSpPr>
        <p:spPr>
          <a:xfrm>
            <a:off x="5389900" y="2618700"/>
            <a:ext cx="5882100" cy="4033200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VOTRE MISSION :</a:t>
            </a:r>
            <a:r>
              <a:rPr lang="fr-FR"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PROMOUVOIR XXXXXXXXXXXXXXXXXXXXXXXX</a:t>
            </a: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i="1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(Choisissez </a:t>
            </a:r>
            <a:r>
              <a:rPr lang="fr-FR" sz="1100" b="1" i="1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un titre simple et attractif</a:t>
            </a:r>
            <a:r>
              <a:rPr lang="fr-FR" sz="1100" i="1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, qui indique en quoi la mission est d’intérêt général ! Le titre est un des premiers éléments qui amène ou non une personne à cliquer sur votre annonce et à la lire)</a:t>
            </a:r>
            <a:endParaRPr sz="1100" i="1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i="1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DESCRIPTION DE LA STRUCTURE:</a:t>
            </a:r>
            <a:endParaRPr sz="11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DESCRIPTION DE LA MISSION: </a:t>
            </a:r>
            <a:r>
              <a:rPr lang="fr-FR" sz="11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bannir les acronymes, le langage technique et le vocabulaire professionnel. Astuce : écrire l’annonce à plusieurs et la faire relire par un regard extérieur (des proches, des jeunes dans votre entourage) qui ne connaissent pas votre secteur et vos activités.</a:t>
            </a:r>
            <a:r>
              <a:rPr lang="fr-FR" i="1">
                <a:solidFill>
                  <a:schemeClr val="dk1"/>
                </a:solidFill>
              </a:rPr>
              <a:t> </a:t>
            </a:r>
            <a:r>
              <a:rPr lang="fr-FR" sz="11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Rendre l’ensemble de l’annonce attractive en privilégiant un vocabulaire lié à l’action (« vous sensibiliserez à… », « vous aller collaborer »). </a:t>
            </a:r>
            <a:r>
              <a:rPr lang="fr-F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N’exigez pas de compétences et, pour éviter que les jeunes s’autocensurent, précisez que vous n’en attendez pas.</a:t>
            </a:r>
            <a:endParaRPr sz="1100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i="1">
              <a:solidFill>
                <a:schemeClr val="accent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Horaires et jours </a:t>
            </a:r>
            <a:r>
              <a:rPr lang="fr-FR" sz="11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lang="fr-F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100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rPr>
              <a:t>du lundi au vendredi / les soirs / le week-end /En fonction de leurs disponibilités</a:t>
            </a:r>
            <a:br>
              <a:rPr lang="fr-FR" sz="1100" b="1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600" b="1">
              <a:solidFill>
                <a:schemeClr val="accent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</a:t>
            </a:r>
            <a:endParaRPr sz="11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g244d71e94a8_3_78"/>
          <p:cNvSpPr/>
          <p:nvPr/>
        </p:nvSpPr>
        <p:spPr>
          <a:xfrm>
            <a:off x="5331651" y="2413175"/>
            <a:ext cx="1912800" cy="441300"/>
          </a:xfrm>
          <a:prstGeom prst="roundRect">
            <a:avLst>
              <a:gd name="adj" fmla="val 16667"/>
            </a:avLst>
          </a:prstGeom>
          <a:solidFill>
            <a:srgbClr val="6A7DCB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Mission </a:t>
            </a:r>
            <a:endParaRPr sz="2200" b="1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g244d71e94a8_3_78"/>
          <p:cNvSpPr/>
          <p:nvPr/>
        </p:nvSpPr>
        <p:spPr>
          <a:xfrm>
            <a:off x="624575" y="5234125"/>
            <a:ext cx="1947900" cy="441300"/>
          </a:xfrm>
          <a:prstGeom prst="roundRect">
            <a:avLst>
              <a:gd name="adj" fmla="val 16667"/>
            </a:avLst>
          </a:prstGeom>
          <a:solidFill>
            <a:srgbClr val="6A7DCB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Contact</a:t>
            </a:r>
            <a:endParaRPr sz="2200" b="1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6" name="Google Shape;196;g244d71e94a8_3_7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86388" y="31579"/>
            <a:ext cx="1419225" cy="1038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g244d71e94a8_3_7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37073" y="2943173"/>
            <a:ext cx="386375" cy="2109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g244d71e94a8_3_7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06500" y="3314277"/>
            <a:ext cx="247513" cy="35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g244d71e94a8_3_7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23100" y="3729613"/>
            <a:ext cx="494975" cy="43041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g244d71e94a8_3_7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65086" y="4287449"/>
            <a:ext cx="386353" cy="40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g244d71e94a8_3_78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565075" y="5956837"/>
            <a:ext cx="276492" cy="210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g244d71e94a8_3_78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597050" y="5717826"/>
            <a:ext cx="212550" cy="19661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g244d71e94a8_3_78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597042" y="6203014"/>
            <a:ext cx="212564" cy="210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g244d71e94a8_3_78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565075" y="6449175"/>
            <a:ext cx="276500" cy="2346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244d71e94a8_3_104"/>
          <p:cNvSpPr/>
          <p:nvPr/>
        </p:nvSpPr>
        <p:spPr>
          <a:xfrm>
            <a:off x="422800" y="5421500"/>
            <a:ext cx="4057500" cy="1281600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4A86E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Nom Prénom: </a:t>
            </a:r>
            <a:endParaRPr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Mail: </a:t>
            </a:r>
            <a:endParaRPr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Numéro :</a:t>
            </a:r>
            <a:endParaRPr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Site web :        </a:t>
            </a:r>
            <a:r>
              <a:rPr lang="fr-FR" sz="2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</a:t>
            </a:r>
            <a:endParaRPr sz="1600" b="1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0" name="Google Shape;210;g244d71e94a8_3_10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5075" y="5956837"/>
            <a:ext cx="276492" cy="210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g244d71e94a8_3_10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7050" y="5717826"/>
            <a:ext cx="212550" cy="19661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g244d71e94a8_3_10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7042" y="6203014"/>
            <a:ext cx="212564" cy="210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g244d71e94a8_3_10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65075" y="6449175"/>
            <a:ext cx="276500" cy="2346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g244d71e94a8_3_10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332721" y="235131"/>
            <a:ext cx="1204178" cy="631123"/>
          </a:xfrm>
          <a:prstGeom prst="rect">
            <a:avLst/>
          </a:prstGeom>
          <a:noFill/>
          <a:ln>
            <a:noFill/>
          </a:ln>
        </p:spPr>
      </p:pic>
      <p:sp>
        <p:nvSpPr>
          <p:cNvPr id="215" name="Google Shape;215;g244d71e94a8_3_104"/>
          <p:cNvSpPr/>
          <p:nvPr/>
        </p:nvSpPr>
        <p:spPr>
          <a:xfrm>
            <a:off x="1813402" y="3812530"/>
            <a:ext cx="2266800" cy="2646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g244d71e94a8_3_104"/>
          <p:cNvSpPr/>
          <p:nvPr/>
        </p:nvSpPr>
        <p:spPr>
          <a:xfrm>
            <a:off x="1830696" y="4586186"/>
            <a:ext cx="2649600" cy="1389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g244d71e94a8_3_104"/>
          <p:cNvSpPr/>
          <p:nvPr/>
        </p:nvSpPr>
        <p:spPr>
          <a:xfrm>
            <a:off x="2853150" y="947000"/>
            <a:ext cx="6485700" cy="1347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Offre de mission Service Civique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Thème: </a:t>
            </a:r>
            <a:r>
              <a:rPr lang="fr-FR" sz="1350" b="1">
                <a:solidFill>
                  <a:srgbClr val="9BB643"/>
                </a:solidFill>
                <a:highlight>
                  <a:srgbClr val="FFFFFF"/>
                </a:highlight>
              </a:rPr>
              <a:t>Environnement</a:t>
            </a:r>
            <a:endParaRPr sz="1800" b="1">
              <a:solidFill>
                <a:srgbClr val="9BB6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 de la structure et Lieu de mission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Recherche </a:t>
            </a:r>
            <a:r>
              <a:rPr lang="fr-F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(nombre) 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volontaires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g244d71e94a8_3_104"/>
          <p:cNvSpPr txBox="1"/>
          <p:nvPr/>
        </p:nvSpPr>
        <p:spPr>
          <a:xfrm>
            <a:off x="706488" y="300501"/>
            <a:ext cx="17373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Logo de la structure</a:t>
            </a:r>
            <a:endParaRPr/>
          </a:p>
        </p:txBody>
      </p:sp>
      <p:sp>
        <p:nvSpPr>
          <p:cNvPr id="219" name="Google Shape;219;g244d71e94a8_3_104"/>
          <p:cNvSpPr/>
          <p:nvPr/>
        </p:nvSpPr>
        <p:spPr>
          <a:xfrm>
            <a:off x="475600" y="2618688"/>
            <a:ext cx="4004700" cy="2378700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4A86E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</a:t>
            </a:r>
            <a:endParaRPr sz="16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Qui?</a:t>
            </a: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16 à 25 ans, 30 en situation de handicap 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Ou?  </a:t>
            </a: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Lieu de la mission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Quand?</a:t>
            </a:r>
            <a:r>
              <a:rPr lang="fr-FR" sz="1600" b="1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Début de mission : JJ/MM.AAAA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Pendant __mois __h semaine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latin typeface="Calibri"/>
                <a:ea typeface="Calibri"/>
                <a:cs typeface="Calibri"/>
                <a:sym typeface="Calibri"/>
              </a:rPr>
              <a:t>         </a:t>
            </a: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Indemnité de 600,94 euros par mois  mois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+111.45 euros si bénéficiaire RSA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ou boursier échelon 5</a:t>
            </a:r>
            <a:endParaRPr sz="11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g244d71e94a8_3_104"/>
          <p:cNvSpPr/>
          <p:nvPr/>
        </p:nvSpPr>
        <p:spPr>
          <a:xfrm>
            <a:off x="572775" y="2341700"/>
            <a:ext cx="1947900" cy="441300"/>
          </a:xfrm>
          <a:prstGeom prst="roundRect">
            <a:avLst>
              <a:gd name="adj" fmla="val 16667"/>
            </a:avLst>
          </a:prstGeom>
          <a:solidFill>
            <a:srgbClr val="9BB643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Informations </a:t>
            </a:r>
            <a:endParaRPr sz="2200" b="1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g244d71e94a8_3_104"/>
          <p:cNvSpPr txBox="1"/>
          <p:nvPr/>
        </p:nvSpPr>
        <p:spPr>
          <a:xfrm>
            <a:off x="6570850" y="6095175"/>
            <a:ext cx="30000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g244d71e94a8_3_104"/>
          <p:cNvSpPr/>
          <p:nvPr/>
        </p:nvSpPr>
        <p:spPr>
          <a:xfrm>
            <a:off x="5389900" y="2618700"/>
            <a:ext cx="5882100" cy="4033200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VOTRE MISSION :</a:t>
            </a:r>
            <a:r>
              <a:rPr lang="fr-FR"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PROMOUVOIR XXXXXXXXXXXXXXXXXXXXXXXX</a:t>
            </a: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i="1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(Choisissez </a:t>
            </a:r>
            <a:r>
              <a:rPr lang="fr-FR" sz="1100" b="1" i="1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un titre simple et attractif</a:t>
            </a:r>
            <a:r>
              <a:rPr lang="fr-FR" sz="1100" i="1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, qui indique en quoi la mission est d’intérêt général ! Le titre est un des premiers éléments qui amène ou non une personne à cliquer sur votre annonce et à la lire)</a:t>
            </a:r>
            <a:endParaRPr sz="1100" i="1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i="1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DESCRIPTION DE LA STRUCTURE:</a:t>
            </a:r>
            <a:endParaRPr sz="11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DESCRIPTION DE LA MISSION: </a:t>
            </a:r>
            <a:r>
              <a:rPr lang="fr-FR" sz="11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bannir les acronymes, le langage technique et le vocabulaire professionnel. Astuce : écrire l’annonce à plusieurs et la faire relire par un regard extérieur (des proches, des jeunes dans votre entourage) qui ne connaissent pas votre secteur et vos activités.</a:t>
            </a:r>
            <a:r>
              <a:rPr lang="fr-FR" i="1">
                <a:solidFill>
                  <a:schemeClr val="dk1"/>
                </a:solidFill>
              </a:rPr>
              <a:t> </a:t>
            </a:r>
            <a:r>
              <a:rPr lang="fr-FR" sz="11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Rendre l’ensemble de l’annonce attractive en privilégiant un vocabulaire lié à l’action (« vous sensibiliserez à… », « vous aller collaborer »). </a:t>
            </a:r>
            <a:r>
              <a:rPr lang="fr-F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N’exigez pas de compétences et, pour éviter que les jeunes s’autocensurent, précisez que vous n’en attendez pas.</a:t>
            </a:r>
            <a:endParaRPr sz="1100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i="1">
              <a:solidFill>
                <a:schemeClr val="accent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Horaires et jours </a:t>
            </a:r>
            <a:r>
              <a:rPr lang="fr-FR" sz="11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lang="fr-F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100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rPr>
              <a:t>du lundi au vendredi / les soirs / le week-end /En fonction de leurs disponibilités</a:t>
            </a:r>
            <a:br>
              <a:rPr lang="fr-FR" sz="1100" b="1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600" b="1">
              <a:solidFill>
                <a:schemeClr val="accent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</a:t>
            </a:r>
            <a:endParaRPr sz="11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g244d71e94a8_3_104"/>
          <p:cNvSpPr/>
          <p:nvPr/>
        </p:nvSpPr>
        <p:spPr>
          <a:xfrm>
            <a:off x="5331651" y="2413175"/>
            <a:ext cx="1912800" cy="441300"/>
          </a:xfrm>
          <a:prstGeom prst="roundRect">
            <a:avLst>
              <a:gd name="adj" fmla="val 16667"/>
            </a:avLst>
          </a:prstGeom>
          <a:solidFill>
            <a:srgbClr val="9BB643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Mission </a:t>
            </a:r>
            <a:endParaRPr sz="2200" b="1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g244d71e94a8_3_104"/>
          <p:cNvSpPr/>
          <p:nvPr/>
        </p:nvSpPr>
        <p:spPr>
          <a:xfrm>
            <a:off x="624575" y="5234125"/>
            <a:ext cx="1947900" cy="441300"/>
          </a:xfrm>
          <a:prstGeom prst="roundRect">
            <a:avLst>
              <a:gd name="adj" fmla="val 16667"/>
            </a:avLst>
          </a:prstGeom>
          <a:solidFill>
            <a:srgbClr val="9BB643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Contact</a:t>
            </a:r>
            <a:endParaRPr sz="2200" b="1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5" name="Google Shape;225;g244d71e94a8_3_10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191331" y="0"/>
            <a:ext cx="1379525" cy="973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g244d71e94a8_3_10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37073" y="2943173"/>
            <a:ext cx="386375" cy="21093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g244d71e94a8_3_104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06500" y="3314277"/>
            <a:ext cx="247513" cy="35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g244d71e94a8_3_104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523100" y="3729613"/>
            <a:ext cx="494975" cy="43041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g244d71e94a8_3_104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565086" y="4287449"/>
            <a:ext cx="386353" cy="40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244d71e94a8_3_125"/>
          <p:cNvSpPr/>
          <p:nvPr/>
        </p:nvSpPr>
        <p:spPr>
          <a:xfrm>
            <a:off x="422800" y="5421500"/>
            <a:ext cx="4057500" cy="1281600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4A86E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Nom Prénom: </a:t>
            </a:r>
            <a:endParaRPr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Mail: </a:t>
            </a:r>
            <a:endParaRPr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Numéro :</a:t>
            </a:r>
            <a:endParaRPr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Site web :        </a:t>
            </a:r>
            <a:r>
              <a:rPr lang="fr-FR" sz="2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</a:t>
            </a:r>
            <a:endParaRPr sz="1600" b="1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5" name="Google Shape;235;g244d71e94a8_3_1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5075" y="5956837"/>
            <a:ext cx="276492" cy="210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g244d71e94a8_3_1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7050" y="5717826"/>
            <a:ext cx="212550" cy="19661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g244d71e94a8_3_1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7042" y="6203014"/>
            <a:ext cx="212564" cy="210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g244d71e94a8_3_12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65075" y="6449175"/>
            <a:ext cx="276500" cy="2346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g244d71e94a8_3_12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332721" y="235131"/>
            <a:ext cx="1204178" cy="631123"/>
          </a:xfrm>
          <a:prstGeom prst="rect">
            <a:avLst/>
          </a:prstGeom>
          <a:noFill/>
          <a:ln>
            <a:noFill/>
          </a:ln>
        </p:spPr>
      </p:pic>
      <p:sp>
        <p:nvSpPr>
          <p:cNvPr id="240" name="Google Shape;240;g244d71e94a8_3_125"/>
          <p:cNvSpPr/>
          <p:nvPr/>
        </p:nvSpPr>
        <p:spPr>
          <a:xfrm>
            <a:off x="1813402" y="3812530"/>
            <a:ext cx="2266800" cy="2646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g244d71e94a8_3_125"/>
          <p:cNvSpPr/>
          <p:nvPr/>
        </p:nvSpPr>
        <p:spPr>
          <a:xfrm>
            <a:off x="1830696" y="4586186"/>
            <a:ext cx="2649600" cy="1389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g244d71e94a8_3_125"/>
          <p:cNvSpPr/>
          <p:nvPr/>
        </p:nvSpPr>
        <p:spPr>
          <a:xfrm>
            <a:off x="2853150" y="947000"/>
            <a:ext cx="6485700" cy="1347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Offre de mission Service Civique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Thème: </a:t>
            </a:r>
            <a:r>
              <a:rPr lang="fr-FR" sz="1350" b="1">
                <a:solidFill>
                  <a:srgbClr val="9E9666"/>
                </a:solidFill>
                <a:highlight>
                  <a:srgbClr val="FFFFFF"/>
                </a:highlight>
              </a:rPr>
              <a:t>Mémoire et Citoyenneté </a:t>
            </a:r>
            <a:endParaRPr sz="1800" b="1">
              <a:solidFill>
                <a:srgbClr val="9E966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 de la structure et Lieu de mission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Recherche </a:t>
            </a:r>
            <a:r>
              <a:rPr lang="fr-F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(nombre) 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volontaires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" name="Google Shape;243;g244d71e94a8_3_125"/>
          <p:cNvSpPr txBox="1"/>
          <p:nvPr/>
        </p:nvSpPr>
        <p:spPr>
          <a:xfrm>
            <a:off x="706488" y="300501"/>
            <a:ext cx="17373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Logo de la structure</a:t>
            </a:r>
            <a:endParaRPr/>
          </a:p>
        </p:txBody>
      </p:sp>
      <p:sp>
        <p:nvSpPr>
          <p:cNvPr id="244" name="Google Shape;244;g244d71e94a8_3_125"/>
          <p:cNvSpPr/>
          <p:nvPr/>
        </p:nvSpPr>
        <p:spPr>
          <a:xfrm>
            <a:off x="475588" y="2574713"/>
            <a:ext cx="4004700" cy="2378700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4A86E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</a:t>
            </a:r>
            <a:endParaRPr sz="16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Qui?</a:t>
            </a: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16 à 25 ans, 30 en situation de handicap 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Ou?  </a:t>
            </a: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Lieu de la mission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Quand?</a:t>
            </a:r>
            <a:r>
              <a:rPr lang="fr-FR" sz="1600" b="1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Début de mission : JJ/MM.AAAA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Pendant __mois __h semaine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latin typeface="Calibri"/>
                <a:ea typeface="Calibri"/>
                <a:cs typeface="Calibri"/>
                <a:sym typeface="Calibri"/>
              </a:rPr>
              <a:t>         </a:t>
            </a: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Indemnité de 600,94 euros par mois  mois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+111.45 euros si bénéficiaire RSA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ou boursier échelon 5</a:t>
            </a:r>
            <a:endParaRPr sz="11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Google Shape;245;g244d71e94a8_3_125"/>
          <p:cNvSpPr/>
          <p:nvPr/>
        </p:nvSpPr>
        <p:spPr>
          <a:xfrm>
            <a:off x="572775" y="2341700"/>
            <a:ext cx="1947900" cy="441300"/>
          </a:xfrm>
          <a:prstGeom prst="roundRect">
            <a:avLst>
              <a:gd name="adj" fmla="val 16667"/>
            </a:avLst>
          </a:prstGeom>
          <a:solidFill>
            <a:srgbClr val="9E9666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Informations </a:t>
            </a:r>
            <a:endParaRPr sz="2200" b="1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g244d71e94a8_3_125"/>
          <p:cNvSpPr txBox="1"/>
          <p:nvPr/>
        </p:nvSpPr>
        <p:spPr>
          <a:xfrm>
            <a:off x="6570850" y="6095175"/>
            <a:ext cx="30000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g244d71e94a8_3_125"/>
          <p:cNvSpPr/>
          <p:nvPr/>
        </p:nvSpPr>
        <p:spPr>
          <a:xfrm>
            <a:off x="5389900" y="2618700"/>
            <a:ext cx="5882100" cy="4033200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VOTRE MISSION :</a:t>
            </a:r>
            <a:r>
              <a:rPr lang="fr-FR"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PROMOUVOIR XXXXXXXXXXXXXXXXXXXXXXXX</a:t>
            </a: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i="1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(Choisissez </a:t>
            </a:r>
            <a:r>
              <a:rPr lang="fr-FR" sz="1100" b="1" i="1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un titre simple et attractif</a:t>
            </a:r>
            <a:r>
              <a:rPr lang="fr-FR" sz="1100" i="1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, qui indique en quoi la mission est d’intérêt général ! Le titre est un des premiers éléments qui amène ou non une personne à cliquer sur votre annonce et à la lire)</a:t>
            </a:r>
            <a:endParaRPr sz="1100" i="1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i="1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DESCRIPTION DE LA STRUCTURE:</a:t>
            </a:r>
            <a:endParaRPr sz="11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DESCRIPTION DE LA MISSION: </a:t>
            </a:r>
            <a:r>
              <a:rPr lang="fr-FR" sz="11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bannir les acronymes, le langage technique et le vocabulaire professionnel. Astuce : écrire l’annonce à plusieurs et la faire relire par un regard extérieur (des proches, des jeunes dans votre entourage) qui ne connaissent pas votre secteur et vos activités.</a:t>
            </a:r>
            <a:r>
              <a:rPr lang="fr-FR" i="1">
                <a:solidFill>
                  <a:schemeClr val="dk1"/>
                </a:solidFill>
              </a:rPr>
              <a:t> </a:t>
            </a:r>
            <a:r>
              <a:rPr lang="fr-FR" sz="11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Rendre l’ensemble de l’annonce attractive en privilégiant un vocabulaire lié à l’action (« vous sensibiliserez à… », « vous aller collaborer »). </a:t>
            </a:r>
            <a:r>
              <a:rPr lang="fr-F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N’exigez pas de compétences et, pour éviter que les jeunes s’autocensurent, précisez que vous n’en attendez pas.</a:t>
            </a:r>
            <a:endParaRPr sz="1100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i="1">
              <a:solidFill>
                <a:schemeClr val="accent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Horaires et jours </a:t>
            </a:r>
            <a:r>
              <a:rPr lang="fr-FR" sz="11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lang="fr-F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100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rPr>
              <a:t>du lundi au vendredi / les soirs / le week-end /En fonction de leurs disponibilités</a:t>
            </a:r>
            <a:br>
              <a:rPr lang="fr-FR" sz="1100" b="1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600" b="1">
              <a:solidFill>
                <a:schemeClr val="accent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</a:t>
            </a:r>
            <a:endParaRPr sz="11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g244d71e94a8_3_125"/>
          <p:cNvSpPr/>
          <p:nvPr/>
        </p:nvSpPr>
        <p:spPr>
          <a:xfrm>
            <a:off x="5331651" y="2413175"/>
            <a:ext cx="1912800" cy="441300"/>
          </a:xfrm>
          <a:prstGeom prst="roundRect">
            <a:avLst>
              <a:gd name="adj" fmla="val 16667"/>
            </a:avLst>
          </a:prstGeom>
          <a:solidFill>
            <a:srgbClr val="9E9666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Mission </a:t>
            </a:r>
            <a:endParaRPr sz="2200" b="1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g244d71e94a8_3_125"/>
          <p:cNvSpPr/>
          <p:nvPr/>
        </p:nvSpPr>
        <p:spPr>
          <a:xfrm>
            <a:off x="624575" y="5234125"/>
            <a:ext cx="1947900" cy="441300"/>
          </a:xfrm>
          <a:prstGeom prst="roundRect">
            <a:avLst>
              <a:gd name="adj" fmla="val 16667"/>
            </a:avLst>
          </a:prstGeom>
          <a:solidFill>
            <a:srgbClr val="9E9666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Contact</a:t>
            </a:r>
            <a:endParaRPr sz="2200" b="1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0" name="Google Shape;250;g244d71e94a8_3_12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583200" y="36341"/>
            <a:ext cx="1409700" cy="102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g244d71e94a8_3_125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37073" y="2943173"/>
            <a:ext cx="386375" cy="21093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" name="Google Shape;252;g244d71e94a8_3_125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06500" y="3314277"/>
            <a:ext cx="247513" cy="35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" name="Google Shape;253;g244d71e94a8_3_125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523100" y="3729613"/>
            <a:ext cx="494975" cy="43041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g244d71e94a8_3_125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565086" y="4287449"/>
            <a:ext cx="386353" cy="40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244d71e94a8_3_146"/>
          <p:cNvSpPr/>
          <p:nvPr/>
        </p:nvSpPr>
        <p:spPr>
          <a:xfrm>
            <a:off x="422800" y="5421500"/>
            <a:ext cx="4057500" cy="1281600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4A86E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Nom Prénom: </a:t>
            </a:r>
            <a:endParaRPr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Mail: </a:t>
            </a:r>
            <a:endParaRPr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Numéro :</a:t>
            </a:r>
            <a:endParaRPr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Site web :        </a:t>
            </a:r>
            <a:r>
              <a:rPr lang="fr-FR" sz="2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</a:t>
            </a:r>
            <a:endParaRPr sz="1600" b="1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60" name="Google Shape;260;g244d71e94a8_3_1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5075" y="5956837"/>
            <a:ext cx="276492" cy="210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g244d71e94a8_3_14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7050" y="5717826"/>
            <a:ext cx="212550" cy="19661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g244d71e94a8_3_14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7042" y="6203014"/>
            <a:ext cx="212564" cy="210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g244d71e94a8_3_14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65075" y="6449175"/>
            <a:ext cx="276500" cy="2346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g244d71e94a8_3_14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332721" y="235131"/>
            <a:ext cx="1204178" cy="631123"/>
          </a:xfrm>
          <a:prstGeom prst="rect">
            <a:avLst/>
          </a:prstGeom>
          <a:noFill/>
          <a:ln>
            <a:noFill/>
          </a:ln>
        </p:spPr>
      </p:pic>
      <p:sp>
        <p:nvSpPr>
          <p:cNvPr id="265" name="Google Shape;265;g244d71e94a8_3_146"/>
          <p:cNvSpPr/>
          <p:nvPr/>
        </p:nvSpPr>
        <p:spPr>
          <a:xfrm>
            <a:off x="1813402" y="3812530"/>
            <a:ext cx="2266800" cy="2646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6" name="Google Shape;266;g244d71e94a8_3_146"/>
          <p:cNvSpPr/>
          <p:nvPr/>
        </p:nvSpPr>
        <p:spPr>
          <a:xfrm>
            <a:off x="1830696" y="4586186"/>
            <a:ext cx="2649600" cy="1389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g244d71e94a8_3_146"/>
          <p:cNvSpPr/>
          <p:nvPr/>
        </p:nvSpPr>
        <p:spPr>
          <a:xfrm>
            <a:off x="2853150" y="947000"/>
            <a:ext cx="6485700" cy="1347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Offre de mission Service Civique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Thème: </a:t>
            </a:r>
            <a:r>
              <a:rPr lang="fr-FR" sz="1350" b="1">
                <a:solidFill>
                  <a:srgbClr val="34A465"/>
                </a:solidFill>
                <a:highlight>
                  <a:srgbClr val="FFFFFF"/>
                </a:highlight>
              </a:rPr>
              <a:t>Développement international et action humanitaire</a:t>
            </a:r>
            <a:endParaRPr sz="1800" b="1">
              <a:solidFill>
                <a:srgbClr val="34A46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 de la structure et Lieu de mission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Recherche </a:t>
            </a:r>
            <a:r>
              <a:rPr lang="fr-F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(nombre) 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volontaires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g244d71e94a8_3_146"/>
          <p:cNvSpPr txBox="1"/>
          <p:nvPr/>
        </p:nvSpPr>
        <p:spPr>
          <a:xfrm>
            <a:off x="706488" y="300501"/>
            <a:ext cx="17373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Logo de la structure</a:t>
            </a:r>
            <a:endParaRPr/>
          </a:p>
        </p:txBody>
      </p:sp>
      <p:sp>
        <p:nvSpPr>
          <p:cNvPr id="269" name="Google Shape;269;g244d71e94a8_3_146"/>
          <p:cNvSpPr/>
          <p:nvPr/>
        </p:nvSpPr>
        <p:spPr>
          <a:xfrm>
            <a:off x="475600" y="2618688"/>
            <a:ext cx="4004700" cy="2378700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4A86E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</a:t>
            </a:r>
            <a:endParaRPr sz="16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Qui?</a:t>
            </a: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16 à 25 ans, 30 en situation de handicap 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Ou?  </a:t>
            </a: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Lieu de la mission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Quand?</a:t>
            </a:r>
            <a:r>
              <a:rPr lang="fr-FR" sz="1600" b="1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Début de mission : JJ/MM.AAAA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Pendant __mois __h semaine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latin typeface="Calibri"/>
                <a:ea typeface="Calibri"/>
                <a:cs typeface="Calibri"/>
                <a:sym typeface="Calibri"/>
              </a:rPr>
              <a:t>         </a:t>
            </a: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Indemnité de 600,94 euros par mois  mois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+111.45 euros si bénéficiaire RSA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ou boursier échelon 5</a:t>
            </a:r>
            <a:endParaRPr sz="11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g244d71e94a8_3_146"/>
          <p:cNvSpPr/>
          <p:nvPr/>
        </p:nvSpPr>
        <p:spPr>
          <a:xfrm>
            <a:off x="572775" y="2341700"/>
            <a:ext cx="1947900" cy="441300"/>
          </a:xfrm>
          <a:prstGeom prst="roundRect">
            <a:avLst>
              <a:gd name="adj" fmla="val 16667"/>
            </a:avLst>
          </a:prstGeom>
          <a:solidFill>
            <a:srgbClr val="34A465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Informations </a:t>
            </a:r>
            <a:endParaRPr sz="2200" b="1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g244d71e94a8_3_146"/>
          <p:cNvSpPr txBox="1"/>
          <p:nvPr/>
        </p:nvSpPr>
        <p:spPr>
          <a:xfrm>
            <a:off x="6570850" y="6095175"/>
            <a:ext cx="30000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2" name="Google Shape;272;g244d71e94a8_3_146"/>
          <p:cNvSpPr/>
          <p:nvPr/>
        </p:nvSpPr>
        <p:spPr>
          <a:xfrm>
            <a:off x="5389900" y="2618700"/>
            <a:ext cx="5882100" cy="4033200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VOTRE MISSION :</a:t>
            </a:r>
            <a:r>
              <a:rPr lang="fr-FR"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PROMOUVOIR XXXXXXXXXXXXXXXXXXXXXXXX</a:t>
            </a: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i="1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(Choisissez </a:t>
            </a:r>
            <a:r>
              <a:rPr lang="fr-FR" sz="1100" b="1" i="1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un titre simple et attractif</a:t>
            </a:r>
            <a:r>
              <a:rPr lang="fr-FR" sz="1100" i="1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, qui indique en quoi la mission est d’intérêt général ! Le titre est un des premiers éléments qui amène ou non une personne à cliquer sur votre annonce et à la lire)</a:t>
            </a:r>
            <a:endParaRPr sz="1100" i="1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i="1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DESCRIPTION DE LA STRUCTURE:</a:t>
            </a:r>
            <a:endParaRPr sz="11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DESCRIPTION DE LA MISSION: </a:t>
            </a:r>
            <a:r>
              <a:rPr lang="fr-FR" sz="11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bannir les acronymes, le langage technique et le vocabulaire professionnel. Astuce : écrire l’annonce à plusieurs et la faire relire par un regard extérieur (des proches, des jeunes dans votre entourage) qui ne connaissent pas votre secteur et vos activités.</a:t>
            </a:r>
            <a:r>
              <a:rPr lang="fr-FR" i="1">
                <a:solidFill>
                  <a:schemeClr val="dk1"/>
                </a:solidFill>
              </a:rPr>
              <a:t> </a:t>
            </a:r>
            <a:r>
              <a:rPr lang="fr-FR" sz="11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Rendre l’ensemble de l’annonce attractive en privilégiant un vocabulaire lié à l’action (« vous sensibiliserez à… », « vous aller collaborer »). </a:t>
            </a:r>
            <a:r>
              <a:rPr lang="fr-F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N’exigez pas de compétences et, pour éviter que les jeunes s’autocensurent, précisez que vous n’en attendez pas.</a:t>
            </a:r>
            <a:endParaRPr sz="1100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i="1">
              <a:solidFill>
                <a:schemeClr val="accent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Horaires et jours </a:t>
            </a:r>
            <a:r>
              <a:rPr lang="fr-FR" sz="11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lang="fr-F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100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rPr>
              <a:t>du lundi au vendredi / les soirs / le week-end /En fonction de leurs disponibilités</a:t>
            </a:r>
            <a:br>
              <a:rPr lang="fr-FR" sz="1100" b="1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600" b="1">
              <a:solidFill>
                <a:schemeClr val="accent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</a:t>
            </a:r>
            <a:endParaRPr sz="11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g244d71e94a8_3_146"/>
          <p:cNvSpPr/>
          <p:nvPr/>
        </p:nvSpPr>
        <p:spPr>
          <a:xfrm>
            <a:off x="5389901" y="2413175"/>
            <a:ext cx="1912800" cy="441300"/>
          </a:xfrm>
          <a:prstGeom prst="roundRect">
            <a:avLst>
              <a:gd name="adj" fmla="val 16667"/>
            </a:avLst>
          </a:prstGeom>
          <a:solidFill>
            <a:srgbClr val="34A465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Mission </a:t>
            </a:r>
            <a:endParaRPr sz="2200" b="1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g244d71e94a8_3_146"/>
          <p:cNvSpPr/>
          <p:nvPr/>
        </p:nvSpPr>
        <p:spPr>
          <a:xfrm>
            <a:off x="624575" y="5234125"/>
            <a:ext cx="1947900" cy="441300"/>
          </a:xfrm>
          <a:prstGeom prst="roundRect">
            <a:avLst>
              <a:gd name="adj" fmla="val 16667"/>
            </a:avLst>
          </a:prstGeom>
          <a:solidFill>
            <a:srgbClr val="34A465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Contact</a:t>
            </a:r>
            <a:endParaRPr sz="2200" b="1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5" name="Google Shape;275;g244d71e94a8_3_146"/>
          <p:cNvPicPr preferRelativeResize="0"/>
          <p:nvPr/>
        </p:nvPicPr>
        <p:blipFill rotWithShape="1">
          <a:blip r:embed="rId8">
            <a:alphaModFix/>
          </a:blip>
          <a:srcRect b="7935"/>
          <a:stretch/>
        </p:blipFill>
        <p:spPr>
          <a:xfrm>
            <a:off x="5210175" y="42725"/>
            <a:ext cx="1737300" cy="1049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Google Shape;276;g244d71e94a8_3_146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37073" y="2943173"/>
            <a:ext cx="386375" cy="21093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g244d71e94a8_3_146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06500" y="3314277"/>
            <a:ext cx="247513" cy="35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g244d71e94a8_3_146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523100" y="3729613"/>
            <a:ext cx="494975" cy="43041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" name="Google Shape;279;g244d71e94a8_3_146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565086" y="4287449"/>
            <a:ext cx="386353" cy="40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244d71e94a8_3_168"/>
          <p:cNvSpPr/>
          <p:nvPr/>
        </p:nvSpPr>
        <p:spPr>
          <a:xfrm>
            <a:off x="422800" y="5421500"/>
            <a:ext cx="4057500" cy="1281600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4A86E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Nom Prénom: </a:t>
            </a:r>
            <a:endParaRPr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Mail: </a:t>
            </a:r>
            <a:endParaRPr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Numéro :</a:t>
            </a:r>
            <a:endParaRPr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Site web :        </a:t>
            </a:r>
            <a:r>
              <a:rPr lang="fr-FR" sz="2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</a:t>
            </a:r>
            <a:endParaRPr sz="1600" b="1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85" name="Google Shape;285;g244d71e94a8_3_1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5075" y="5956837"/>
            <a:ext cx="276492" cy="210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" name="Google Shape;286;g244d71e94a8_3_16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7050" y="5717826"/>
            <a:ext cx="212550" cy="19661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" name="Google Shape;287;g244d71e94a8_3_16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7042" y="6203014"/>
            <a:ext cx="212564" cy="210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" name="Google Shape;288;g244d71e94a8_3_16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65075" y="6449175"/>
            <a:ext cx="276500" cy="2346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" name="Google Shape;289;g244d71e94a8_3_16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332721" y="235131"/>
            <a:ext cx="1204178" cy="631123"/>
          </a:xfrm>
          <a:prstGeom prst="rect">
            <a:avLst/>
          </a:prstGeom>
          <a:noFill/>
          <a:ln>
            <a:noFill/>
          </a:ln>
        </p:spPr>
      </p:pic>
      <p:sp>
        <p:nvSpPr>
          <p:cNvPr id="290" name="Google Shape;290;g244d71e94a8_3_168"/>
          <p:cNvSpPr/>
          <p:nvPr/>
        </p:nvSpPr>
        <p:spPr>
          <a:xfrm>
            <a:off x="1813402" y="3812530"/>
            <a:ext cx="2266800" cy="2646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1" name="Google Shape;291;g244d71e94a8_3_168"/>
          <p:cNvSpPr/>
          <p:nvPr/>
        </p:nvSpPr>
        <p:spPr>
          <a:xfrm>
            <a:off x="1830696" y="4586186"/>
            <a:ext cx="2649600" cy="1389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g244d71e94a8_3_168"/>
          <p:cNvSpPr/>
          <p:nvPr/>
        </p:nvSpPr>
        <p:spPr>
          <a:xfrm>
            <a:off x="2853150" y="947000"/>
            <a:ext cx="6485700" cy="1347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Offre de mission Service Civique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Thème: </a:t>
            </a:r>
            <a:r>
              <a:rPr lang="fr-FR" sz="1350" b="1">
                <a:solidFill>
                  <a:srgbClr val="845968"/>
                </a:solidFill>
                <a:highlight>
                  <a:srgbClr val="FFFFFF"/>
                </a:highlight>
              </a:rPr>
              <a:t>Intervention d’urgence en cas de crise</a:t>
            </a:r>
            <a:endParaRPr sz="1800" b="1">
              <a:solidFill>
                <a:srgbClr val="84596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 de la structure et Lieu de mission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Recherche </a:t>
            </a:r>
            <a:r>
              <a:rPr lang="fr-F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(nombre) 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volontaires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g244d71e94a8_3_168"/>
          <p:cNvSpPr txBox="1"/>
          <p:nvPr/>
        </p:nvSpPr>
        <p:spPr>
          <a:xfrm>
            <a:off x="706488" y="300501"/>
            <a:ext cx="17373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Logo de la structure</a:t>
            </a:r>
            <a:endParaRPr/>
          </a:p>
        </p:txBody>
      </p:sp>
      <p:sp>
        <p:nvSpPr>
          <p:cNvPr id="294" name="Google Shape;294;g244d71e94a8_3_168"/>
          <p:cNvSpPr/>
          <p:nvPr/>
        </p:nvSpPr>
        <p:spPr>
          <a:xfrm>
            <a:off x="475588" y="2574713"/>
            <a:ext cx="4004700" cy="2378700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4A86E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</a:t>
            </a:r>
            <a:endParaRPr sz="16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Qui?</a:t>
            </a: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16 à 25 ans, 30 en situation de handicap 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Ou?  </a:t>
            </a: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Lieu de la mission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Quand?</a:t>
            </a:r>
            <a:r>
              <a:rPr lang="fr-FR" sz="1600" b="1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Début de mission : JJ/MM.AAAA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Pendant __mois __h semaine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latin typeface="Calibri"/>
                <a:ea typeface="Calibri"/>
                <a:cs typeface="Calibri"/>
                <a:sym typeface="Calibri"/>
              </a:rPr>
              <a:t>         </a:t>
            </a: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Indemnité de 600,94 euros par mois  mois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+111.45 euros si bénéficiaire RSA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ou boursier échelon 5</a:t>
            </a:r>
            <a:endParaRPr sz="11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Google Shape;295;g244d71e94a8_3_168"/>
          <p:cNvSpPr/>
          <p:nvPr/>
        </p:nvSpPr>
        <p:spPr>
          <a:xfrm>
            <a:off x="572775" y="2341700"/>
            <a:ext cx="1947900" cy="441300"/>
          </a:xfrm>
          <a:prstGeom prst="roundRect">
            <a:avLst>
              <a:gd name="adj" fmla="val 16667"/>
            </a:avLst>
          </a:prstGeom>
          <a:solidFill>
            <a:srgbClr val="845968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Informations </a:t>
            </a:r>
            <a:endParaRPr sz="2200" b="1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6" name="Google Shape;296;g244d71e94a8_3_168"/>
          <p:cNvSpPr txBox="1"/>
          <p:nvPr/>
        </p:nvSpPr>
        <p:spPr>
          <a:xfrm>
            <a:off x="6570850" y="6095175"/>
            <a:ext cx="30000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7" name="Google Shape;297;g244d71e94a8_3_168"/>
          <p:cNvSpPr/>
          <p:nvPr/>
        </p:nvSpPr>
        <p:spPr>
          <a:xfrm>
            <a:off x="5389900" y="2618700"/>
            <a:ext cx="5882100" cy="4033200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VOTRE MISSION :</a:t>
            </a:r>
            <a:r>
              <a:rPr lang="fr-FR"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PROMOUVOIR XXXXXXXXXXXXXXXXXXXXXXXX</a:t>
            </a: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i="1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(Choisissez </a:t>
            </a:r>
            <a:r>
              <a:rPr lang="fr-FR" sz="1100" b="1" i="1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un titre simple et attractif</a:t>
            </a:r>
            <a:r>
              <a:rPr lang="fr-FR" sz="1100" i="1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, qui indique en quoi la mission est d’intérêt général ! Le titre est un des premiers éléments qui amène ou non une personne à cliquer sur votre annonce et à la lire)</a:t>
            </a:r>
            <a:endParaRPr sz="1100" i="1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i="1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DESCRIPTION DE LA STRUCTURE:</a:t>
            </a:r>
            <a:endParaRPr sz="11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DESCRIPTION DE LA MISSION: </a:t>
            </a:r>
            <a:r>
              <a:rPr lang="fr-FR" sz="11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bannir les acronymes, le langage technique et le vocabulaire professionnel. Astuce : écrire l’annonce à plusieurs et la faire relire par un regard extérieur (des proches, des jeunes dans votre entourage) qui ne connaissent pas votre secteur et vos activités.</a:t>
            </a:r>
            <a:r>
              <a:rPr lang="fr-FR" i="1">
                <a:solidFill>
                  <a:schemeClr val="dk1"/>
                </a:solidFill>
              </a:rPr>
              <a:t> </a:t>
            </a:r>
            <a:r>
              <a:rPr lang="fr-FR" sz="11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Rendre l’ensemble de l’annonce attractive en privilégiant un vocabulaire lié à l’action (« vous sensibiliserez à… », « vous aller collaborer »). </a:t>
            </a:r>
            <a:r>
              <a:rPr lang="fr-F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N’exigez pas de compétences et, pour éviter que les jeunes s’autocensurent, précisez que vous n’en attendez pas.</a:t>
            </a:r>
            <a:endParaRPr sz="1100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i="1">
              <a:solidFill>
                <a:schemeClr val="accent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Horaires et jours </a:t>
            </a:r>
            <a:r>
              <a:rPr lang="fr-FR" sz="11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lang="fr-F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100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rPr>
              <a:t>du lundi au vendredi / les soirs / le week-end /En fonction de leurs disponibilités</a:t>
            </a:r>
            <a:br>
              <a:rPr lang="fr-FR" sz="1100" b="1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600" b="1">
              <a:solidFill>
                <a:schemeClr val="accent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</a:t>
            </a:r>
            <a:endParaRPr sz="11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8" name="Google Shape;298;g244d71e94a8_3_168"/>
          <p:cNvSpPr/>
          <p:nvPr/>
        </p:nvSpPr>
        <p:spPr>
          <a:xfrm>
            <a:off x="5389901" y="2413175"/>
            <a:ext cx="1912800" cy="441300"/>
          </a:xfrm>
          <a:prstGeom prst="roundRect">
            <a:avLst>
              <a:gd name="adj" fmla="val 16667"/>
            </a:avLst>
          </a:prstGeom>
          <a:solidFill>
            <a:srgbClr val="845968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Mission </a:t>
            </a:r>
            <a:endParaRPr sz="2200" b="1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9" name="Google Shape;299;g244d71e94a8_3_168"/>
          <p:cNvSpPr/>
          <p:nvPr/>
        </p:nvSpPr>
        <p:spPr>
          <a:xfrm>
            <a:off x="624575" y="5234125"/>
            <a:ext cx="1947900" cy="441300"/>
          </a:xfrm>
          <a:prstGeom prst="roundRect">
            <a:avLst>
              <a:gd name="adj" fmla="val 16667"/>
            </a:avLst>
          </a:prstGeom>
          <a:solidFill>
            <a:srgbClr val="845968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Contact</a:t>
            </a:r>
            <a:endParaRPr sz="2200" b="1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00" name="Google Shape;300;g244d71e94a8_3_168"/>
          <p:cNvPicPr preferRelativeResize="0"/>
          <p:nvPr/>
        </p:nvPicPr>
        <p:blipFill rotWithShape="1">
          <a:blip r:embed="rId8">
            <a:alphaModFix/>
          </a:blip>
          <a:srcRect t="8550"/>
          <a:stretch/>
        </p:blipFill>
        <p:spPr>
          <a:xfrm>
            <a:off x="5442825" y="32400"/>
            <a:ext cx="1390650" cy="1036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Google Shape;301;g244d71e94a8_3_168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37073" y="2943173"/>
            <a:ext cx="386375" cy="21093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2" name="Google Shape;302;g244d71e94a8_3_168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06500" y="3314277"/>
            <a:ext cx="247513" cy="35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Google Shape;303;g244d71e94a8_3_168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523100" y="3729613"/>
            <a:ext cx="494975" cy="43041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Google Shape;304;g244d71e94a8_3_168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565086" y="4287449"/>
            <a:ext cx="386353" cy="40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244d71e94a8_3_190"/>
          <p:cNvSpPr/>
          <p:nvPr/>
        </p:nvSpPr>
        <p:spPr>
          <a:xfrm>
            <a:off x="422800" y="5421500"/>
            <a:ext cx="4057500" cy="1281600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4A86E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Nom Prénom: </a:t>
            </a:r>
            <a:endParaRPr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Mail: </a:t>
            </a:r>
            <a:endParaRPr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Numéro :</a:t>
            </a:r>
            <a:endParaRPr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Site web :        </a:t>
            </a:r>
            <a:r>
              <a:rPr lang="fr-FR" sz="2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</a:t>
            </a:r>
            <a:endParaRPr sz="1600" b="1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10" name="Google Shape;310;g244d71e94a8_3_19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5075" y="5956837"/>
            <a:ext cx="276492" cy="210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11" name="Google Shape;311;g244d71e94a8_3_19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7050" y="5717826"/>
            <a:ext cx="212550" cy="19661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2" name="Google Shape;312;g244d71e94a8_3_19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7042" y="6203014"/>
            <a:ext cx="212564" cy="210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13" name="Google Shape;313;g244d71e94a8_3_19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65075" y="6449175"/>
            <a:ext cx="276500" cy="23468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4" name="Google Shape;314;g244d71e94a8_3_19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332721" y="235131"/>
            <a:ext cx="1204178" cy="631123"/>
          </a:xfrm>
          <a:prstGeom prst="rect">
            <a:avLst/>
          </a:prstGeom>
          <a:noFill/>
          <a:ln>
            <a:noFill/>
          </a:ln>
        </p:spPr>
      </p:pic>
      <p:sp>
        <p:nvSpPr>
          <p:cNvPr id="315" name="Google Shape;315;g244d71e94a8_3_190"/>
          <p:cNvSpPr/>
          <p:nvPr/>
        </p:nvSpPr>
        <p:spPr>
          <a:xfrm>
            <a:off x="1813402" y="3812530"/>
            <a:ext cx="2266800" cy="2646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6" name="Google Shape;316;g244d71e94a8_3_190"/>
          <p:cNvSpPr/>
          <p:nvPr/>
        </p:nvSpPr>
        <p:spPr>
          <a:xfrm>
            <a:off x="1830696" y="4586186"/>
            <a:ext cx="2649600" cy="1389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7" name="Google Shape;317;g244d71e94a8_3_190"/>
          <p:cNvSpPr/>
          <p:nvPr/>
        </p:nvSpPr>
        <p:spPr>
          <a:xfrm>
            <a:off x="2853150" y="947000"/>
            <a:ext cx="6485700" cy="1347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Offre de mission Service Civique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Thème: </a:t>
            </a:r>
            <a:r>
              <a:rPr lang="fr-FR" sz="1350" b="1">
                <a:solidFill>
                  <a:srgbClr val="FECC00"/>
                </a:solidFill>
                <a:highlight>
                  <a:srgbClr val="FFFFFF"/>
                </a:highlight>
              </a:rPr>
              <a:t>Citoyenneté européenne</a:t>
            </a:r>
            <a:endParaRPr sz="1350" b="1">
              <a:solidFill>
                <a:srgbClr val="FECC00"/>
              </a:solidFill>
              <a:highlight>
                <a:srgbClr val="FFFFFF"/>
              </a:highlight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 de la structure et Lieu de mission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Recherche </a:t>
            </a:r>
            <a:r>
              <a:rPr lang="fr-F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(nombre) 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volontaires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8" name="Google Shape;318;g244d71e94a8_3_190"/>
          <p:cNvSpPr txBox="1"/>
          <p:nvPr/>
        </p:nvSpPr>
        <p:spPr>
          <a:xfrm>
            <a:off x="706488" y="300501"/>
            <a:ext cx="17373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Logo de la structure</a:t>
            </a:r>
            <a:endParaRPr/>
          </a:p>
        </p:txBody>
      </p:sp>
      <p:sp>
        <p:nvSpPr>
          <p:cNvPr id="319" name="Google Shape;319;g244d71e94a8_3_190"/>
          <p:cNvSpPr/>
          <p:nvPr/>
        </p:nvSpPr>
        <p:spPr>
          <a:xfrm>
            <a:off x="475600" y="2574713"/>
            <a:ext cx="4004700" cy="2378700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4A86E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</a:t>
            </a:r>
            <a:endParaRPr sz="16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Qui?</a:t>
            </a: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16 à 25 ans, 30 en situation de handicap 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Ou?  </a:t>
            </a: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Lieu de la mission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Quand?</a:t>
            </a:r>
            <a:r>
              <a:rPr lang="fr-FR" sz="1600" b="1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Début de mission : JJ/MM.AAAA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Pendant __mois __h semaine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latin typeface="Calibri"/>
                <a:ea typeface="Calibri"/>
                <a:cs typeface="Calibri"/>
                <a:sym typeface="Calibri"/>
              </a:rPr>
              <a:t>         </a:t>
            </a: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Indemnité de 600,94 euros par mois  mois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+111.45 euros si bénéficiaire RSA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ou boursier échelon 5</a:t>
            </a:r>
            <a:endParaRPr sz="11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0" name="Google Shape;320;g244d71e94a8_3_190"/>
          <p:cNvSpPr/>
          <p:nvPr/>
        </p:nvSpPr>
        <p:spPr>
          <a:xfrm>
            <a:off x="572775" y="2341700"/>
            <a:ext cx="1947900" cy="441300"/>
          </a:xfrm>
          <a:prstGeom prst="roundRect">
            <a:avLst>
              <a:gd name="adj" fmla="val 16667"/>
            </a:avLst>
          </a:prstGeom>
          <a:solidFill>
            <a:srgbClr val="FECC00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Informations </a:t>
            </a:r>
            <a:endParaRPr sz="2200" b="1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1" name="Google Shape;321;g244d71e94a8_3_190"/>
          <p:cNvSpPr txBox="1"/>
          <p:nvPr/>
        </p:nvSpPr>
        <p:spPr>
          <a:xfrm>
            <a:off x="6570850" y="6095175"/>
            <a:ext cx="30000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2" name="Google Shape;322;g244d71e94a8_3_190"/>
          <p:cNvSpPr/>
          <p:nvPr/>
        </p:nvSpPr>
        <p:spPr>
          <a:xfrm>
            <a:off x="5389900" y="2618700"/>
            <a:ext cx="5882100" cy="4033200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VOTRE MISSION :</a:t>
            </a:r>
            <a:r>
              <a:rPr lang="fr-FR"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PROMOUVOIR XXXXXXXXXXXXXXXXXXXXXXXX</a:t>
            </a: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i="1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(Choisissez </a:t>
            </a:r>
            <a:r>
              <a:rPr lang="fr-FR" sz="1100" b="1" i="1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un titre simple et attractif</a:t>
            </a:r>
            <a:r>
              <a:rPr lang="fr-FR" sz="1100" i="1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, qui indique en quoi la mission est d’intérêt général ! Le titre est un des premiers éléments qui amène ou non une personne à cliquer sur votre annonce et à la lire)</a:t>
            </a:r>
            <a:endParaRPr sz="1100" i="1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i="1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DESCRIPTION DE LA STRUCTURE:</a:t>
            </a:r>
            <a:endParaRPr sz="11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DESCRIPTION DE LA MISSION: </a:t>
            </a:r>
            <a:r>
              <a:rPr lang="fr-FR" sz="11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bannir les acronymes, le langage technique et le vocabulaire professionnel. Astuce : écrire l’annonce à plusieurs et la faire relire par un regard extérieur (des proches, des jeunes dans votre entourage) qui ne connaissent pas votre secteur et vos activités.</a:t>
            </a:r>
            <a:r>
              <a:rPr lang="fr-FR" i="1">
                <a:solidFill>
                  <a:schemeClr val="dk1"/>
                </a:solidFill>
              </a:rPr>
              <a:t> </a:t>
            </a:r>
            <a:r>
              <a:rPr lang="fr-FR" sz="11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Rendre l’ensemble de l’annonce attractive en privilégiant un vocabulaire lié à l’action (« vous sensibiliserez à… », « vous aller collaborer »). </a:t>
            </a:r>
            <a:r>
              <a:rPr lang="fr-F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N’exigez pas de compétences et, pour éviter que les jeunes s’autocensurent, précisez que vous n’en attendez pas.</a:t>
            </a:r>
            <a:endParaRPr sz="1100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i="1">
              <a:solidFill>
                <a:schemeClr val="accent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1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Horaires et jours </a:t>
            </a:r>
            <a:r>
              <a:rPr lang="fr-FR" sz="11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lang="fr-F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100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rPr>
              <a:t>du lundi au vendredi / les soirs / le week-end /En fonction de leurs disponibilités</a:t>
            </a:r>
            <a:br>
              <a:rPr lang="fr-FR" sz="1100" b="1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600" b="1">
              <a:solidFill>
                <a:schemeClr val="accent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    </a:t>
            </a:r>
            <a:endParaRPr sz="11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3" name="Google Shape;323;g244d71e94a8_3_190"/>
          <p:cNvSpPr/>
          <p:nvPr/>
        </p:nvSpPr>
        <p:spPr>
          <a:xfrm>
            <a:off x="5389901" y="2413175"/>
            <a:ext cx="1912800" cy="441300"/>
          </a:xfrm>
          <a:prstGeom prst="roundRect">
            <a:avLst>
              <a:gd name="adj" fmla="val 16667"/>
            </a:avLst>
          </a:prstGeom>
          <a:solidFill>
            <a:srgbClr val="FECC00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Mission </a:t>
            </a:r>
            <a:endParaRPr sz="2200" b="1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4" name="Google Shape;324;g244d71e94a8_3_190"/>
          <p:cNvSpPr/>
          <p:nvPr/>
        </p:nvSpPr>
        <p:spPr>
          <a:xfrm>
            <a:off x="624575" y="5234125"/>
            <a:ext cx="1947900" cy="441300"/>
          </a:xfrm>
          <a:prstGeom prst="roundRect">
            <a:avLst>
              <a:gd name="adj" fmla="val 16667"/>
            </a:avLst>
          </a:prstGeom>
          <a:solidFill>
            <a:srgbClr val="FECC00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Contact</a:t>
            </a:r>
            <a:endParaRPr sz="2200" b="1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25" name="Google Shape;325;g244d71e94a8_3_19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641000" y="60154"/>
            <a:ext cx="1314450" cy="981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g244d71e94a8_3_190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37073" y="2943173"/>
            <a:ext cx="386375" cy="210936"/>
          </a:xfrm>
          <a:prstGeom prst="rect">
            <a:avLst/>
          </a:prstGeom>
          <a:noFill/>
          <a:ln>
            <a:noFill/>
          </a:ln>
        </p:spPr>
      </p:pic>
      <p:pic>
        <p:nvPicPr>
          <p:cNvPr id="327" name="Google Shape;327;g244d71e94a8_3_190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06500" y="3314277"/>
            <a:ext cx="247513" cy="35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8" name="Google Shape;328;g244d71e94a8_3_190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523100" y="3729613"/>
            <a:ext cx="494975" cy="43041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9" name="Google Shape;329;g244d71e94a8_3_190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565086" y="4287449"/>
            <a:ext cx="386353" cy="40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2478</Words>
  <Application>Microsoft Office PowerPoint</Application>
  <PresentationFormat>Grand écran</PresentationFormat>
  <Paragraphs>332</Paragraphs>
  <Slides>9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2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Unis Cité</dc:creator>
  <cp:lastModifiedBy>Adeline GONCALVES</cp:lastModifiedBy>
  <cp:revision>1</cp:revision>
  <dcterms:created xsi:type="dcterms:W3CDTF">2018-06-12T09:32:38Z</dcterms:created>
  <dcterms:modified xsi:type="dcterms:W3CDTF">2023-05-30T11:48:39Z</dcterms:modified>
</cp:coreProperties>
</file>